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6" r:id="rId11"/>
    <p:sldId id="267" r:id="rId12"/>
    <p:sldId id="268" r:id="rId13"/>
    <p:sldId id="269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3E8A8AFC-EB44-401D-9428-C319974231E9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8A8AFC-EB44-401D-9428-C319974231E9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Microsoft PhagsPa" pitchFamily="34" charset="0"/>
                <a:cs typeface="Aharoni" pitchFamily="2" charset="-79"/>
              </a:rPr>
              <a:t>Commas after introductory words, phrases, or clauses.</a:t>
            </a:r>
            <a:endParaRPr lang="en-US" dirty="0">
              <a:latin typeface="Microsoft PhagsPa" pitchFamily="34" charset="0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810000"/>
            <a:ext cx="6400800" cy="1524000"/>
          </a:xfrm>
        </p:spPr>
        <p:txBody>
          <a:bodyPr>
            <a:normAutofit/>
          </a:bodyPr>
          <a:lstStyle/>
          <a:p>
            <a:r>
              <a:rPr lang="en-US" sz="2800" i="0" dirty="0" smtClean="0">
                <a:solidFill>
                  <a:schemeClr val="tx1"/>
                </a:solidFill>
                <a:latin typeface="Microsoft PhagsPa" pitchFamily="34" charset="0"/>
              </a:rPr>
              <a:t>By: Paris Lamoreau &amp; Samantha Stewart &amp; Nik Timbits Hobson</a:t>
            </a:r>
            <a:endParaRPr lang="en-US" sz="2800" i="0" dirty="0">
              <a:solidFill>
                <a:schemeClr val="tx1"/>
              </a:solidFill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22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395" y="2438400"/>
            <a:ext cx="6400800" cy="3048001"/>
          </a:xfrm>
        </p:spPr>
        <p:txBody>
          <a:bodyPr/>
          <a:lstStyle/>
          <a:p>
            <a:pPr indent="0" algn="ctr">
              <a:buNone/>
            </a:pPr>
            <a:endParaRPr lang="en-US" dirty="0" smtClean="0"/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5. Since Mardi Gras is such a celebrated occasion in New Orleans most schools there take a holiday.</a:t>
            </a: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68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endParaRPr lang="en-US" dirty="0" smtClean="0"/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6. If you look carefully at these old tintypes you will see how different dress and housing used to be.</a:t>
            </a: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30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endParaRPr lang="en-US" dirty="0" smtClean="0"/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7. Since the Canadians lost their ten games they will not be in the playoffs.</a:t>
            </a: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14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endParaRPr lang="en-US" dirty="0" smtClean="0"/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8. It is doubtful however that the weather will change our plans.</a:t>
            </a: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3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endParaRPr lang="en-US" dirty="0" smtClean="0"/>
          </a:p>
          <a:p>
            <a:pPr indent="0" algn="ctr">
              <a:buNone/>
            </a:pPr>
            <a:r>
              <a:rPr lang="en-US" sz="4000" b="1" dirty="0" smtClean="0">
                <a:latin typeface="Microsoft PhagsPa" pitchFamily="34" charset="0"/>
              </a:rPr>
              <a:t>The End!</a:t>
            </a:r>
            <a:endParaRPr lang="en-US" sz="40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35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19200"/>
            <a:ext cx="6400800" cy="4267201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Comma</a:t>
            </a:r>
          </a:p>
          <a:p>
            <a:pPr indent="0" algn="ctr">
              <a:buNone/>
            </a:pPr>
            <a:endParaRPr lang="en-US" sz="2800" b="1" dirty="0">
              <a:latin typeface="Microsoft PhagsPa" pitchFamily="34" charset="0"/>
            </a:endParaRPr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A comma is a mark of punctuation used for indicating a division in a sentence. </a:t>
            </a: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69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95400"/>
            <a:ext cx="6400800" cy="4191001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en-US" sz="2400" b="1" dirty="0" smtClean="0">
                <a:latin typeface="Microsoft PhagsPa" pitchFamily="34" charset="0"/>
              </a:rPr>
              <a:t>Use a comma to separate an introductory word, phrase, or clause from the rest of the sentence.</a:t>
            </a:r>
            <a:endParaRPr lang="en-US" sz="2400" b="1" dirty="0">
              <a:latin typeface="Microsoft PhagsP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42753" y="3581400"/>
            <a:ext cx="7239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Microsoft PhagsPa" pitchFamily="34" charset="0"/>
              </a:rPr>
              <a:t>Example:</a:t>
            </a:r>
          </a:p>
          <a:p>
            <a:pPr algn="ctr"/>
            <a:r>
              <a:rPr lang="en-US" sz="2400" b="1" dirty="0" smtClean="0">
                <a:latin typeface="Microsoft PhagsPa" pitchFamily="34" charset="0"/>
              </a:rPr>
              <a:t>Yes, I will go.</a:t>
            </a:r>
          </a:p>
          <a:p>
            <a:pPr algn="ctr"/>
            <a:r>
              <a:rPr lang="en-US" sz="2400" b="1" dirty="0" smtClean="0">
                <a:latin typeface="Microsoft PhagsPa" pitchFamily="34" charset="0"/>
              </a:rPr>
              <a:t>After circling twice, the airplane landed.</a:t>
            </a:r>
          </a:p>
          <a:p>
            <a:pPr algn="ctr"/>
            <a:r>
              <a:rPr lang="en-US" sz="2400" b="1" dirty="0" smtClean="0">
                <a:latin typeface="Microsoft PhagsPa" pitchFamily="34" charset="0"/>
              </a:rPr>
              <a:t>Although Tarzan needed help, he said nothing.</a:t>
            </a:r>
          </a:p>
          <a:p>
            <a:pPr algn="ctr"/>
            <a:endParaRPr lang="en-US" sz="24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38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232" y="1066800"/>
            <a:ext cx="65532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Commas with interrupters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623" y="1981200"/>
            <a:ext cx="6400800" cy="2590800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en-US" sz="2400" b="1" dirty="0" smtClean="0">
                <a:latin typeface="Microsoft PhagsPa" pitchFamily="34" charset="0"/>
              </a:rPr>
              <a:t>Use commas to </a:t>
            </a:r>
            <a:r>
              <a:rPr lang="en-US" sz="2400" b="1" dirty="0">
                <a:latin typeface="Microsoft PhagsPa" pitchFamily="34" charset="0"/>
              </a:rPr>
              <a:t>s</a:t>
            </a:r>
            <a:r>
              <a:rPr lang="en-US" sz="2400" b="1" dirty="0" smtClean="0">
                <a:latin typeface="Microsoft PhagsPa" pitchFamily="34" charset="0"/>
              </a:rPr>
              <a:t>et off words or groups of words that interrupt the flow of thought in a sentence.</a:t>
            </a:r>
            <a:endParaRPr lang="en-US" sz="2400" b="1" dirty="0">
              <a:latin typeface="Microsoft PhagsP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58432" y="3810000"/>
            <a:ext cx="64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Microsoft PhagsPa" pitchFamily="34" charset="0"/>
              </a:rPr>
              <a:t>Example:</a:t>
            </a:r>
          </a:p>
          <a:p>
            <a:pPr algn="ctr"/>
            <a:r>
              <a:rPr lang="en-US" sz="2400" b="1" dirty="0" smtClean="0">
                <a:latin typeface="Microsoft PhagsPa" pitchFamily="34" charset="0"/>
              </a:rPr>
              <a:t>Anne, to tell the truth, was quite happy.</a:t>
            </a:r>
          </a:p>
          <a:p>
            <a:pPr algn="ctr"/>
            <a:endParaRPr lang="en-US" sz="2400" b="1" dirty="0" smtClean="0">
              <a:latin typeface="Microsoft PhagsPa" pitchFamily="34" charset="0"/>
            </a:endParaRPr>
          </a:p>
          <a:p>
            <a:pPr algn="ctr"/>
            <a:r>
              <a:rPr lang="en-US" sz="2400" b="1" dirty="0" smtClean="0">
                <a:latin typeface="Microsoft PhagsPa" pitchFamily="34" charset="0"/>
              </a:rPr>
              <a:t>The reporter, moreover, is altogether inaccurate</a:t>
            </a:r>
            <a:r>
              <a:rPr lang="en-US" sz="2000" b="1" dirty="0" smtClean="0">
                <a:latin typeface="Microsoft PhagsPa" pitchFamily="34" charset="0"/>
              </a:rPr>
              <a:t>.</a:t>
            </a:r>
            <a:endParaRPr lang="en-US" sz="20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09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371600"/>
            <a:ext cx="6400800" cy="4267200"/>
          </a:xfrm>
        </p:spPr>
        <p:txBody>
          <a:bodyPr>
            <a:normAutofit fontScale="92500" lnSpcReduction="10000"/>
          </a:bodyPr>
          <a:lstStyle/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If you take out the interrupters, then the sentence will become complete.</a:t>
            </a:r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Example:</a:t>
            </a:r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The latest weather report, however has predicted rain for the weekend.</a:t>
            </a:r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The latest weather report however has predicted rain for the weekend.   </a:t>
            </a:r>
          </a:p>
          <a:p>
            <a:pPr indent="0" algn="ctr">
              <a:buNone/>
            </a:pP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26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Quiz!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endParaRPr lang="en-US" sz="2400" b="1" dirty="0">
              <a:latin typeface="Microsoft PhagsPa" pitchFamily="34" charset="0"/>
            </a:endParaRPr>
          </a:p>
          <a:p>
            <a:pPr indent="0" algn="ctr">
              <a:buNone/>
            </a:pPr>
            <a:r>
              <a:rPr lang="en-US" sz="3200" b="1" dirty="0" smtClean="0">
                <a:latin typeface="Microsoft PhagsPa" pitchFamily="34" charset="0"/>
              </a:rPr>
              <a:t>Add commas where necessary.</a:t>
            </a:r>
          </a:p>
        </p:txBody>
      </p:sp>
    </p:spTree>
    <p:extLst>
      <p:ext uri="{BB962C8B-B14F-4D97-AF65-F5344CB8AC3E}">
        <p14:creationId xmlns:p14="http://schemas.microsoft.com/office/powerpoint/2010/main" val="157033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685800"/>
            <a:ext cx="6858000" cy="5486400"/>
          </a:xfrm>
        </p:spPr>
        <p:txBody>
          <a:bodyPr>
            <a:noAutofit/>
          </a:bodyPr>
          <a:lstStyle/>
          <a:p>
            <a:pPr indent="0" algn="ctr">
              <a:buNone/>
            </a:pPr>
            <a:endParaRPr lang="en-US" sz="2800" dirty="0"/>
          </a:p>
          <a:p>
            <a:pPr indent="0" algn="ctr">
              <a:buNone/>
            </a:pPr>
            <a:endParaRPr lang="en-US" sz="2800" dirty="0" smtClean="0"/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1. No I don’t think the library is open on Sundays.</a:t>
            </a:r>
          </a:p>
          <a:p>
            <a:pPr indent="0" algn="ctr">
              <a:buNone/>
            </a:pPr>
            <a:endParaRPr lang="en-US" sz="2800" b="1" dirty="0">
              <a:latin typeface="Microsoft PhagsPa" pitchFamily="34" charset="0"/>
            </a:endParaRPr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2. Yes I have finished the dishes.</a:t>
            </a:r>
          </a:p>
        </p:txBody>
      </p:sp>
    </p:spTree>
    <p:extLst>
      <p:ext uri="{BB962C8B-B14F-4D97-AF65-F5344CB8AC3E}">
        <p14:creationId xmlns:p14="http://schemas.microsoft.com/office/powerpoint/2010/main" val="5469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3. Although the game was postponed until Friday we had practice every morning.</a:t>
            </a: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94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4. The exam however will be given as scheduled.</a:t>
            </a: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67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69</TotalTime>
  <Words>301</Words>
  <Application>Microsoft Office PowerPoint</Application>
  <PresentationFormat>On-screen Show (4:3)</PresentationFormat>
  <Paragraphs>40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Couture</vt:lpstr>
      <vt:lpstr>Commas after introductory words, phrases, or clauses.</vt:lpstr>
      <vt:lpstr>PowerPoint Presentation</vt:lpstr>
      <vt:lpstr>PowerPoint Presentation</vt:lpstr>
      <vt:lpstr>Commas with interrupters</vt:lpstr>
      <vt:lpstr>PowerPoint Presentation</vt:lpstr>
      <vt:lpstr>Quiz!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ED18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Commas after introductory words, phrases, or clauses.</dc:title>
  <dc:creator>Lamoreau, Paris</dc:creator>
  <cp:lastModifiedBy>Lamoreau, Paris</cp:lastModifiedBy>
  <cp:revision>8</cp:revision>
  <dcterms:created xsi:type="dcterms:W3CDTF">2012-04-18T16:42:33Z</dcterms:created>
  <dcterms:modified xsi:type="dcterms:W3CDTF">2012-04-24T16:25:25Z</dcterms:modified>
</cp:coreProperties>
</file>